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DM Sans" charset="1" panose="00000000000000000000"/>
      <p:regular r:id="rId12"/>
    </p:embeddedFont>
    <p:embeddedFont>
      <p:font typeface="DM Sans Bold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952311" y="5509156"/>
            <a:ext cx="18485166" cy="9240308"/>
          </a:xfrm>
          <a:custGeom>
            <a:avLst/>
            <a:gdLst/>
            <a:ahLst/>
            <a:cxnLst/>
            <a:rect r="r" b="b" t="t" l="l"/>
            <a:pathLst>
              <a:path h="9240308" w="18485166">
                <a:moveTo>
                  <a:pt x="0" y="0"/>
                </a:moveTo>
                <a:lnTo>
                  <a:pt x="18485165" y="0"/>
                </a:lnTo>
                <a:lnTo>
                  <a:pt x="18485165" y="9240309"/>
                </a:lnTo>
                <a:lnTo>
                  <a:pt x="0" y="92403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00049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23143" y="-2125959"/>
            <a:ext cx="11843793" cy="6108423"/>
          </a:xfrm>
          <a:custGeom>
            <a:avLst/>
            <a:gdLst/>
            <a:ahLst/>
            <a:cxnLst/>
            <a:rect r="r" b="b" t="t" l="l"/>
            <a:pathLst>
              <a:path h="6108423" w="11843793">
                <a:moveTo>
                  <a:pt x="0" y="0"/>
                </a:moveTo>
                <a:lnTo>
                  <a:pt x="11843793" y="0"/>
                </a:lnTo>
                <a:lnTo>
                  <a:pt x="11843793" y="6108423"/>
                </a:lnTo>
                <a:lnTo>
                  <a:pt x="0" y="61084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93892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283235" y="1760013"/>
            <a:ext cx="10004765" cy="7498287"/>
            <a:chOff x="0" y="0"/>
            <a:chExt cx="1550000" cy="116168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50000" cy="1161681"/>
            </a:xfrm>
            <a:custGeom>
              <a:avLst/>
              <a:gdLst/>
              <a:ahLst/>
              <a:cxnLst/>
              <a:rect r="r" b="b" t="t" l="l"/>
              <a:pathLst>
                <a:path h="1161681" w="1550000">
                  <a:moveTo>
                    <a:pt x="38691" y="0"/>
                  </a:moveTo>
                  <a:lnTo>
                    <a:pt x="1511309" y="0"/>
                  </a:lnTo>
                  <a:cubicBezTo>
                    <a:pt x="1532677" y="0"/>
                    <a:pt x="1550000" y="17323"/>
                    <a:pt x="1550000" y="38691"/>
                  </a:cubicBezTo>
                  <a:lnTo>
                    <a:pt x="1550000" y="1122990"/>
                  </a:lnTo>
                  <a:cubicBezTo>
                    <a:pt x="1550000" y="1133251"/>
                    <a:pt x="1545924" y="1143093"/>
                    <a:pt x="1538668" y="1150349"/>
                  </a:cubicBezTo>
                  <a:cubicBezTo>
                    <a:pt x="1531412" y="1157605"/>
                    <a:pt x="1521570" y="1161681"/>
                    <a:pt x="1511309" y="1161681"/>
                  </a:cubicBezTo>
                  <a:lnTo>
                    <a:pt x="38691" y="1161681"/>
                  </a:lnTo>
                  <a:cubicBezTo>
                    <a:pt x="17323" y="1161681"/>
                    <a:pt x="0" y="1144358"/>
                    <a:pt x="0" y="1122990"/>
                  </a:cubicBezTo>
                  <a:lnTo>
                    <a:pt x="0" y="38691"/>
                  </a:lnTo>
                  <a:cubicBezTo>
                    <a:pt x="0" y="17323"/>
                    <a:pt x="17323" y="0"/>
                    <a:pt x="38691" y="0"/>
                  </a:cubicBezTo>
                  <a:close/>
                </a:path>
              </a:pathLst>
            </a:custGeom>
            <a:blipFill>
              <a:blip r:embed="rId4">
                <a:alphaModFix amt="61000"/>
              </a:blip>
              <a:stretch>
                <a:fillRect l="-18758" t="0" r="-18758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4233722" y="1028700"/>
            <a:ext cx="2341155" cy="691479"/>
            <a:chOff x="0" y="0"/>
            <a:chExt cx="616601" cy="1821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6601" cy="182118"/>
            </a:xfrm>
            <a:custGeom>
              <a:avLst/>
              <a:gdLst/>
              <a:ahLst/>
              <a:cxnLst/>
              <a:rect r="r" b="b" t="t" l="l"/>
              <a:pathLst>
                <a:path h="182118" w="616601">
                  <a:moveTo>
                    <a:pt x="91059" y="0"/>
                  </a:moveTo>
                  <a:lnTo>
                    <a:pt x="525542" y="0"/>
                  </a:lnTo>
                  <a:cubicBezTo>
                    <a:pt x="549692" y="0"/>
                    <a:pt x="572853" y="9594"/>
                    <a:pt x="589930" y="26671"/>
                  </a:cubicBezTo>
                  <a:cubicBezTo>
                    <a:pt x="607007" y="43747"/>
                    <a:pt x="616601" y="66909"/>
                    <a:pt x="616601" y="91059"/>
                  </a:cubicBezTo>
                  <a:lnTo>
                    <a:pt x="616601" y="91059"/>
                  </a:lnTo>
                  <a:cubicBezTo>
                    <a:pt x="616601" y="141349"/>
                    <a:pt x="575832" y="182118"/>
                    <a:pt x="525542" y="182118"/>
                  </a:cubicBezTo>
                  <a:lnTo>
                    <a:pt x="91059" y="182118"/>
                  </a:lnTo>
                  <a:cubicBezTo>
                    <a:pt x="66909" y="182118"/>
                    <a:pt x="43747" y="172524"/>
                    <a:pt x="26671" y="155447"/>
                  </a:cubicBezTo>
                  <a:cubicBezTo>
                    <a:pt x="9594" y="138370"/>
                    <a:pt x="0" y="115209"/>
                    <a:pt x="0" y="91059"/>
                  </a:cubicBezTo>
                  <a:lnTo>
                    <a:pt x="0" y="91059"/>
                  </a:lnTo>
                  <a:cubicBezTo>
                    <a:pt x="0" y="66909"/>
                    <a:pt x="9594" y="43747"/>
                    <a:pt x="26671" y="26671"/>
                  </a:cubicBezTo>
                  <a:cubicBezTo>
                    <a:pt x="43747" y="9594"/>
                    <a:pt x="66909" y="0"/>
                    <a:pt x="91059" y="0"/>
                  </a:cubicBezTo>
                  <a:close/>
                </a:path>
              </a:pathLst>
            </a:custGeom>
            <a:solidFill>
              <a:srgbClr val="0B1320"/>
            </a:solidFill>
            <a:ln w="9525" cap="rnd">
              <a:solidFill>
                <a:srgbClr val="181818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9525"/>
              <a:ext cx="616601" cy="1725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1028700" y="2150223"/>
            <a:ext cx="923611" cy="0"/>
          </a:xfrm>
          <a:prstGeom prst="line">
            <a:avLst/>
          </a:prstGeom>
          <a:ln cap="flat" w="9525">
            <a:solidFill>
              <a:srgbClr val="0B132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6034783" y="2836734"/>
            <a:ext cx="12884431" cy="1371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684"/>
              </a:lnSpc>
              <a:spcBef>
                <a:spcPct val="0"/>
              </a:spcBef>
            </a:pPr>
            <a:r>
              <a:rPr lang="en-US" sz="9712" spc="-524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A Data-Drive</a:t>
            </a:r>
            <a:r>
              <a:rPr lang="en-US" sz="9712" spc="-524" strike="noStrike" u="none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n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0543" y="429118"/>
            <a:ext cx="13176695" cy="4009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632"/>
              </a:lnSpc>
            </a:pPr>
            <a:r>
              <a:rPr lang="en-US" sz="14211" spc="-767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Decoding </a:t>
            </a:r>
            <a:r>
              <a:rPr lang="en-US" sz="14211" spc="-767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Tourist Voices: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4066" y="4169762"/>
            <a:ext cx="10931668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NLP-Pow</a:t>
            </a:r>
            <a:r>
              <a:rPr lang="en-US" sz="33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ered Text Analytics &amp; Web Scraping 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0543" y="8381047"/>
            <a:ext cx="9956584" cy="1716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9"/>
              </a:lnSpc>
            </a:pPr>
            <a:r>
              <a:rPr lang="en-US" sz="37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P</a:t>
            </a:r>
            <a:r>
              <a:rPr lang="en-US" sz="37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resented By: Satyaprakash Behera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                           (24MBMB14)</a:t>
            </a:r>
          </a:p>
          <a:p>
            <a:pPr algn="l">
              <a:lnSpc>
                <a:spcPts val="4419"/>
              </a:lnSpc>
            </a:pPr>
            <a:r>
              <a:rPr lang="en-US" sz="33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              School of Management studies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32747" y="6581906"/>
            <a:ext cx="4490464" cy="3281504"/>
            <a:chOff x="0" y="0"/>
            <a:chExt cx="872352" cy="637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2352" cy="637490"/>
            </a:xfrm>
            <a:custGeom>
              <a:avLst/>
              <a:gdLst/>
              <a:ahLst/>
              <a:cxnLst/>
              <a:rect r="r" b="b" t="t" l="l"/>
              <a:pathLst>
                <a:path h="637490" w="872352">
                  <a:moveTo>
                    <a:pt x="86204" y="0"/>
                  </a:moveTo>
                  <a:lnTo>
                    <a:pt x="786148" y="0"/>
                  </a:lnTo>
                  <a:cubicBezTo>
                    <a:pt x="833757" y="0"/>
                    <a:pt x="872352" y="38595"/>
                    <a:pt x="872352" y="86204"/>
                  </a:cubicBezTo>
                  <a:lnTo>
                    <a:pt x="872352" y="551286"/>
                  </a:lnTo>
                  <a:cubicBezTo>
                    <a:pt x="872352" y="598895"/>
                    <a:pt x="833757" y="637490"/>
                    <a:pt x="786148" y="637490"/>
                  </a:cubicBezTo>
                  <a:lnTo>
                    <a:pt x="86204" y="637490"/>
                  </a:lnTo>
                  <a:cubicBezTo>
                    <a:pt x="38595" y="637490"/>
                    <a:pt x="0" y="598895"/>
                    <a:pt x="0" y="551286"/>
                  </a:cubicBezTo>
                  <a:lnTo>
                    <a:pt x="0" y="86204"/>
                  </a:lnTo>
                  <a:cubicBezTo>
                    <a:pt x="0" y="38595"/>
                    <a:pt x="38595" y="0"/>
                    <a:pt x="86204" y="0"/>
                  </a:cubicBezTo>
                  <a:close/>
                </a:path>
              </a:pathLst>
            </a:custGeom>
            <a:blipFill>
              <a:blip r:embed="rId2">
                <a:alphaModFix amt="62000"/>
              </a:blip>
              <a:stretch>
                <a:fillRect l="-4739" t="0" r="-473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441225" y="1028700"/>
            <a:ext cx="4381987" cy="5214796"/>
            <a:chOff x="0" y="0"/>
            <a:chExt cx="787927" cy="93767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87927" cy="937674"/>
            </a:xfrm>
            <a:custGeom>
              <a:avLst/>
              <a:gdLst/>
              <a:ahLst/>
              <a:cxnLst/>
              <a:rect r="r" b="b" t="t" l="l"/>
              <a:pathLst>
                <a:path h="937674" w="787927">
                  <a:moveTo>
                    <a:pt x="88338" y="0"/>
                  </a:moveTo>
                  <a:lnTo>
                    <a:pt x="699589" y="0"/>
                  </a:lnTo>
                  <a:cubicBezTo>
                    <a:pt x="748376" y="0"/>
                    <a:pt x="787927" y="39550"/>
                    <a:pt x="787927" y="88338"/>
                  </a:cubicBezTo>
                  <a:lnTo>
                    <a:pt x="787927" y="849336"/>
                  </a:lnTo>
                  <a:cubicBezTo>
                    <a:pt x="787927" y="898124"/>
                    <a:pt x="748376" y="937674"/>
                    <a:pt x="699589" y="937674"/>
                  </a:cubicBezTo>
                  <a:lnTo>
                    <a:pt x="88338" y="937674"/>
                  </a:lnTo>
                  <a:cubicBezTo>
                    <a:pt x="39550" y="937674"/>
                    <a:pt x="0" y="898124"/>
                    <a:pt x="0" y="849336"/>
                  </a:cubicBezTo>
                  <a:lnTo>
                    <a:pt x="0" y="88338"/>
                  </a:lnTo>
                  <a:cubicBezTo>
                    <a:pt x="0" y="39550"/>
                    <a:pt x="39550" y="0"/>
                    <a:pt x="88338" y="0"/>
                  </a:cubicBezTo>
                  <a:close/>
                </a:path>
              </a:pathLst>
            </a:custGeom>
            <a:blipFill>
              <a:blip r:embed="rId3">
                <a:alphaModFix amt="62000"/>
              </a:blip>
              <a:stretch>
                <a:fillRect l="0" t="-13061" r="0" b="-1306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8512551"/>
            <a:ext cx="745749" cy="74574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FC1D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99924" y="8783775"/>
            <a:ext cx="203302" cy="203302"/>
          </a:xfrm>
          <a:custGeom>
            <a:avLst/>
            <a:gdLst/>
            <a:ahLst/>
            <a:cxnLst/>
            <a:rect r="r" b="b" t="t" l="l"/>
            <a:pathLst>
              <a:path h="203302" w="203302">
                <a:moveTo>
                  <a:pt x="0" y="0"/>
                </a:moveTo>
                <a:lnTo>
                  <a:pt x="203301" y="0"/>
                </a:lnTo>
                <a:lnTo>
                  <a:pt x="203301" y="203301"/>
                </a:lnTo>
                <a:lnTo>
                  <a:pt x="0" y="2033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0559" y="376590"/>
            <a:ext cx="14525831" cy="1422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2"/>
              </a:lnSpc>
            </a:pPr>
            <a:r>
              <a:rPr lang="en-US" sz="10019" spc="-541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Pro</a:t>
            </a:r>
            <a:r>
              <a:rPr lang="en-US" sz="10019" spc="-541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blem Statement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-10800000">
            <a:off x="-2007665" y="5958526"/>
            <a:ext cx="18485166" cy="9240308"/>
          </a:xfrm>
          <a:custGeom>
            <a:avLst/>
            <a:gdLst/>
            <a:ahLst/>
            <a:cxnLst/>
            <a:rect r="r" b="b" t="t" l="l"/>
            <a:pathLst>
              <a:path h="9240308" w="18485166">
                <a:moveTo>
                  <a:pt x="18485166" y="0"/>
                </a:moveTo>
                <a:lnTo>
                  <a:pt x="0" y="0"/>
                </a:lnTo>
                <a:lnTo>
                  <a:pt x="0" y="9240309"/>
                </a:lnTo>
                <a:lnTo>
                  <a:pt x="18485166" y="9240309"/>
                </a:lnTo>
                <a:lnTo>
                  <a:pt x="18485166" y="0"/>
                </a:lnTo>
                <a:close/>
              </a:path>
            </a:pathLst>
          </a:custGeom>
          <a:blipFill>
            <a:blip r:embed="rId6">
              <a:alphaModFix amt="1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100049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24246" y="2090942"/>
            <a:ext cx="3597390" cy="470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9"/>
              </a:lnSpc>
              <a:spcBef>
                <a:spcPct val="0"/>
              </a:spcBef>
            </a:pPr>
            <a:r>
              <a:rPr lang="en-US" sz="32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Objective: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0046" y="2580526"/>
            <a:ext cx="11437467" cy="130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4225" indent="-337112" lvl="1">
              <a:lnSpc>
                <a:spcPts val="3435"/>
              </a:lnSpc>
              <a:buFont typeface="Arial"/>
              <a:buChar char="•"/>
            </a:pP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Tourism reviews across India hold valuable insights into traveler experiences, yet they remain unstructured and unutilized.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24246" y="4182286"/>
            <a:ext cx="3597390" cy="470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9"/>
              </a:lnSpc>
              <a:spcBef>
                <a:spcPct val="0"/>
              </a:spcBef>
            </a:pPr>
            <a:r>
              <a:rPr lang="en-US" sz="32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Pro</a:t>
            </a:r>
            <a:r>
              <a:rPr lang="en-US" sz="32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blem: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50046" y="4671871"/>
            <a:ext cx="11437467" cy="2592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4225" indent="-337112" lvl="1">
              <a:lnSpc>
                <a:spcPts val="3435"/>
              </a:lnSpc>
              <a:spcBef>
                <a:spcPct val="0"/>
              </a:spcBef>
              <a:buFont typeface="Arial"/>
              <a:buChar char="•"/>
            </a:pP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Large volumes of scattered t</a:t>
            </a: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ourist reviews on the web</a:t>
            </a:r>
          </a:p>
          <a:p>
            <a:pPr algn="l" marL="674225" indent="-337112" lvl="1">
              <a:lnSpc>
                <a:spcPts val="3435"/>
              </a:lnSpc>
              <a:spcBef>
                <a:spcPct val="0"/>
              </a:spcBef>
              <a:buFont typeface="Arial"/>
              <a:buChar char="•"/>
            </a:pP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Lack of systematic analysis to identify sentiment, issues, and trends</a:t>
            </a:r>
          </a:p>
          <a:p>
            <a:pPr algn="l" marL="674225" indent="-337112" lvl="1">
              <a:lnSpc>
                <a:spcPts val="3435"/>
              </a:lnSpc>
              <a:spcBef>
                <a:spcPct val="0"/>
              </a:spcBef>
              <a:buFont typeface="Arial"/>
              <a:buChar char="•"/>
            </a:pP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Need for automated NLP-based systems to support travel decision-making</a:t>
            </a:r>
          </a:p>
          <a:p>
            <a:pPr algn="l">
              <a:lnSpc>
                <a:spcPts val="3435"/>
              </a:lnSpc>
              <a:spcBef>
                <a:spcPct val="0"/>
              </a:spcBef>
            </a:pPr>
          </a:p>
        </p:txBody>
      </p:sp>
      <p:sp>
        <p:nvSpPr>
          <p:cNvPr name="Freeform 16" id="16"/>
          <p:cNvSpPr/>
          <p:nvPr/>
        </p:nvSpPr>
        <p:spPr>
          <a:xfrm flipH="false" flipV="true" rot="-10800000">
            <a:off x="2150046" y="-4882763"/>
            <a:ext cx="18485166" cy="9240308"/>
          </a:xfrm>
          <a:custGeom>
            <a:avLst/>
            <a:gdLst/>
            <a:ahLst/>
            <a:cxnLst/>
            <a:rect r="r" b="b" t="t" l="l"/>
            <a:pathLst>
              <a:path h="9240308" w="18485166">
                <a:moveTo>
                  <a:pt x="0" y="9240309"/>
                </a:moveTo>
                <a:lnTo>
                  <a:pt x="18485166" y="9240309"/>
                </a:lnTo>
                <a:lnTo>
                  <a:pt x="18485166" y="0"/>
                </a:lnTo>
                <a:lnTo>
                  <a:pt x="0" y="0"/>
                </a:lnTo>
                <a:lnTo>
                  <a:pt x="0" y="9240309"/>
                </a:lnTo>
                <a:close/>
              </a:path>
            </a:pathLst>
          </a:custGeom>
          <a:blipFill>
            <a:blip r:embed="rId6">
              <a:alphaModFix amt="14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100049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51351" y="7043251"/>
            <a:ext cx="3597390" cy="470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9"/>
              </a:lnSpc>
              <a:spcBef>
                <a:spcPct val="0"/>
              </a:spcBef>
            </a:pPr>
            <a:r>
              <a:rPr lang="en-US" sz="32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Goa</a:t>
            </a:r>
            <a:r>
              <a:rPr lang="en-US" sz="3299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l: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50046" y="7578940"/>
            <a:ext cx="11437467" cy="130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4225" indent="-337112" lvl="1">
              <a:lnSpc>
                <a:spcPts val="3435"/>
              </a:lnSpc>
              <a:buFont typeface="Arial"/>
              <a:buChar char="•"/>
            </a:pP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To build a data-d</a:t>
            </a:r>
            <a:r>
              <a:rPr lang="en-US" sz="3122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riven platform that analyzes and visualizes traveler experiences for improved travel safety and satisfaction.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946053">
            <a:off x="6702493" y="-892082"/>
            <a:ext cx="11735159" cy="6052395"/>
          </a:xfrm>
          <a:custGeom>
            <a:avLst/>
            <a:gdLst/>
            <a:ahLst/>
            <a:cxnLst/>
            <a:rect r="r" b="b" t="t" l="l"/>
            <a:pathLst>
              <a:path h="6052395" w="11735159">
                <a:moveTo>
                  <a:pt x="11735160" y="0"/>
                </a:moveTo>
                <a:lnTo>
                  <a:pt x="0" y="0"/>
                </a:lnTo>
                <a:lnTo>
                  <a:pt x="0" y="6052396"/>
                </a:lnTo>
                <a:lnTo>
                  <a:pt x="11735160" y="6052396"/>
                </a:lnTo>
                <a:lnTo>
                  <a:pt x="11735160" y="0"/>
                </a:lnTo>
                <a:close/>
              </a:path>
            </a:pathLst>
          </a:custGeom>
          <a:blipFill>
            <a:blip r:embed="rId2">
              <a:alphaModFix amt="1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9389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84775" y="1299924"/>
            <a:ext cx="203302" cy="203302"/>
          </a:xfrm>
          <a:custGeom>
            <a:avLst/>
            <a:gdLst/>
            <a:ahLst/>
            <a:cxnLst/>
            <a:rect r="r" b="b" t="t" l="l"/>
            <a:pathLst>
              <a:path h="203302" w="203302">
                <a:moveTo>
                  <a:pt x="0" y="0"/>
                </a:moveTo>
                <a:lnTo>
                  <a:pt x="203301" y="0"/>
                </a:lnTo>
                <a:lnTo>
                  <a:pt x="203301" y="203301"/>
                </a:lnTo>
                <a:lnTo>
                  <a:pt x="0" y="2033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0707" y="169481"/>
            <a:ext cx="8464505" cy="1422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2"/>
              </a:lnSpc>
            </a:pPr>
            <a:r>
              <a:rPr lang="en-US" sz="10019" spc="-54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Met</a:t>
            </a:r>
            <a:r>
              <a:rPr lang="en-US" sz="10019" spc="-54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hodology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946053">
            <a:off x="-728022" y="5840356"/>
            <a:ext cx="11735159" cy="6052395"/>
          </a:xfrm>
          <a:custGeom>
            <a:avLst/>
            <a:gdLst/>
            <a:ahLst/>
            <a:cxnLst/>
            <a:rect r="r" b="b" t="t" l="l"/>
            <a:pathLst>
              <a:path h="6052395" w="11735159">
                <a:moveTo>
                  <a:pt x="0" y="6052395"/>
                </a:moveTo>
                <a:lnTo>
                  <a:pt x="11735159" y="6052395"/>
                </a:lnTo>
                <a:lnTo>
                  <a:pt x="11735159" y="0"/>
                </a:lnTo>
                <a:lnTo>
                  <a:pt x="0" y="0"/>
                </a:lnTo>
                <a:lnTo>
                  <a:pt x="0" y="6052395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93892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32833" y="1884769"/>
            <a:ext cx="6243631" cy="8182251"/>
            <a:chOff x="0" y="0"/>
            <a:chExt cx="972899" cy="12749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72899" cy="1274980"/>
            </a:xfrm>
            <a:custGeom>
              <a:avLst/>
              <a:gdLst/>
              <a:ahLst/>
              <a:cxnLst/>
              <a:rect r="r" b="b" t="t" l="l"/>
              <a:pathLst>
                <a:path h="1274980" w="972899">
                  <a:moveTo>
                    <a:pt x="61999" y="0"/>
                  </a:moveTo>
                  <a:lnTo>
                    <a:pt x="910901" y="0"/>
                  </a:lnTo>
                  <a:cubicBezTo>
                    <a:pt x="927344" y="0"/>
                    <a:pt x="943113" y="6532"/>
                    <a:pt x="954740" y="18159"/>
                  </a:cubicBezTo>
                  <a:cubicBezTo>
                    <a:pt x="966367" y="29786"/>
                    <a:pt x="972899" y="45556"/>
                    <a:pt x="972899" y="61999"/>
                  </a:cubicBezTo>
                  <a:lnTo>
                    <a:pt x="972899" y="1212982"/>
                  </a:lnTo>
                  <a:cubicBezTo>
                    <a:pt x="972899" y="1229425"/>
                    <a:pt x="966367" y="1245194"/>
                    <a:pt x="954740" y="1256821"/>
                  </a:cubicBezTo>
                  <a:cubicBezTo>
                    <a:pt x="943113" y="1268448"/>
                    <a:pt x="927344" y="1274980"/>
                    <a:pt x="910901" y="1274980"/>
                  </a:cubicBezTo>
                  <a:lnTo>
                    <a:pt x="61999" y="1274980"/>
                  </a:lnTo>
                  <a:cubicBezTo>
                    <a:pt x="45556" y="1274980"/>
                    <a:pt x="29786" y="1268448"/>
                    <a:pt x="18159" y="1256821"/>
                  </a:cubicBezTo>
                  <a:cubicBezTo>
                    <a:pt x="6532" y="1245194"/>
                    <a:pt x="0" y="1229425"/>
                    <a:pt x="0" y="1212982"/>
                  </a:cubicBezTo>
                  <a:lnTo>
                    <a:pt x="0" y="61999"/>
                  </a:lnTo>
                  <a:cubicBezTo>
                    <a:pt x="0" y="45556"/>
                    <a:pt x="6532" y="29786"/>
                    <a:pt x="18159" y="18159"/>
                  </a:cubicBezTo>
                  <a:cubicBezTo>
                    <a:pt x="29786" y="6532"/>
                    <a:pt x="45556" y="0"/>
                    <a:pt x="61999" y="0"/>
                  </a:cubicBezTo>
                  <a:close/>
                </a:path>
              </a:pathLst>
            </a:custGeom>
            <a:blipFill>
              <a:blip r:embed="rId6">
                <a:alphaModFix amt="63000"/>
              </a:blip>
              <a:stretch>
                <a:fillRect l="0" t="-7266" r="0" b="-7266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455870" y="1338024"/>
            <a:ext cx="10832130" cy="12100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1"/>
              </a:lnSpc>
            </a:pPr>
            <a:r>
              <a:rPr lang="en-US" sz="4301" spc="-232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Step 1: Data C</a:t>
            </a:r>
            <a:r>
              <a:rPr lang="en-US" sz="4301" spc="-232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ollection (Web Scraping)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Collected 400+ real-world tourist reviews from multiple destinations across India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Automated using Python and BeautifulSoup</a:t>
            </a: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731"/>
              </a:lnSpc>
            </a:pPr>
            <a:r>
              <a:rPr lang="en-US" sz="4301" spc="-232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Step 2: Data Preprocessing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Cleaned, tokenized, and normalized text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Removed stopwords and redundant characters</a:t>
            </a: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731"/>
              </a:lnSpc>
            </a:pPr>
            <a:r>
              <a:rPr lang="en-US" sz="4301" spc="-232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Step 3: NLP Techniques Applied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Sentiment Analysis (VADER)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Keyword Extraction (YAKE)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Emotion Detection (Text2Emotion)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Topic Modeling (NMF &amp; TF-IDF)</a:t>
            </a:r>
          </a:p>
          <a:p>
            <a:pPr algn="l" marL="806396" indent="-403198" lvl="1">
              <a:lnSpc>
                <a:spcPts val="4108"/>
              </a:lnSpc>
              <a:buFont typeface="Arial"/>
              <a:buChar char="•"/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Issue Identification (Rule-based NLP + Summarization)</a:t>
            </a: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108"/>
              </a:lnSpc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</a:p>
          <a:p>
            <a:pPr algn="l">
              <a:lnSpc>
                <a:spcPts val="4108"/>
              </a:lnSpc>
            </a:pPr>
            <a:r>
              <a:rPr lang="en-US" sz="3735" spc="-20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108"/>
              </a:lnSpc>
            </a:pPr>
          </a:p>
          <a:p>
            <a:pPr algn="l">
              <a:lnSpc>
                <a:spcPts val="410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7347501" y="1805624"/>
            <a:ext cx="11735159" cy="6052395"/>
          </a:xfrm>
          <a:custGeom>
            <a:avLst/>
            <a:gdLst/>
            <a:ahLst/>
            <a:cxnLst/>
            <a:rect r="r" b="b" t="t" l="l"/>
            <a:pathLst>
              <a:path h="6052395" w="11735159">
                <a:moveTo>
                  <a:pt x="11735160" y="6052396"/>
                </a:moveTo>
                <a:lnTo>
                  <a:pt x="0" y="6052396"/>
                </a:lnTo>
                <a:lnTo>
                  <a:pt x="0" y="0"/>
                </a:lnTo>
                <a:lnTo>
                  <a:pt x="11735160" y="0"/>
                </a:lnTo>
                <a:lnTo>
                  <a:pt x="11735160" y="6052396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93892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188917" y="5403174"/>
            <a:ext cx="5673528" cy="4594815"/>
            <a:chOff x="0" y="0"/>
            <a:chExt cx="846775" cy="6857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46775" cy="685777"/>
            </a:xfrm>
            <a:custGeom>
              <a:avLst/>
              <a:gdLst/>
              <a:ahLst/>
              <a:cxnLst/>
              <a:rect r="r" b="b" t="t" l="l"/>
              <a:pathLst>
                <a:path h="685777" w="846775">
                  <a:moveTo>
                    <a:pt x="68228" y="0"/>
                  </a:moveTo>
                  <a:lnTo>
                    <a:pt x="778547" y="0"/>
                  </a:lnTo>
                  <a:cubicBezTo>
                    <a:pt x="796642" y="0"/>
                    <a:pt x="813996" y="7188"/>
                    <a:pt x="826792" y="19984"/>
                  </a:cubicBezTo>
                  <a:cubicBezTo>
                    <a:pt x="839587" y="32779"/>
                    <a:pt x="846775" y="50133"/>
                    <a:pt x="846775" y="68228"/>
                  </a:cubicBezTo>
                  <a:lnTo>
                    <a:pt x="846775" y="617549"/>
                  </a:lnTo>
                  <a:cubicBezTo>
                    <a:pt x="846775" y="635644"/>
                    <a:pt x="839587" y="652998"/>
                    <a:pt x="826792" y="665794"/>
                  </a:cubicBezTo>
                  <a:cubicBezTo>
                    <a:pt x="813996" y="678589"/>
                    <a:pt x="796642" y="685777"/>
                    <a:pt x="778547" y="685777"/>
                  </a:cubicBezTo>
                  <a:lnTo>
                    <a:pt x="68228" y="685777"/>
                  </a:lnTo>
                  <a:cubicBezTo>
                    <a:pt x="50133" y="685777"/>
                    <a:pt x="32779" y="678589"/>
                    <a:pt x="19984" y="665794"/>
                  </a:cubicBezTo>
                  <a:cubicBezTo>
                    <a:pt x="7188" y="652998"/>
                    <a:pt x="0" y="635644"/>
                    <a:pt x="0" y="617549"/>
                  </a:cubicBezTo>
                  <a:lnTo>
                    <a:pt x="0" y="68228"/>
                  </a:lnTo>
                  <a:cubicBezTo>
                    <a:pt x="0" y="50133"/>
                    <a:pt x="7188" y="32779"/>
                    <a:pt x="19984" y="19984"/>
                  </a:cubicBezTo>
                  <a:cubicBezTo>
                    <a:pt x="32779" y="7188"/>
                    <a:pt x="50133" y="0"/>
                    <a:pt x="68228" y="0"/>
                  </a:cubicBezTo>
                  <a:close/>
                </a:path>
              </a:pathLst>
            </a:custGeom>
            <a:blipFill>
              <a:blip r:embed="rId4">
                <a:alphaModFix amt="43999"/>
              </a:blip>
              <a:stretch>
                <a:fillRect l="-10778" t="0" r="-1077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94991" y="123124"/>
            <a:ext cx="9950838" cy="1422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2"/>
              </a:lnSpc>
            </a:pPr>
            <a:r>
              <a:rPr lang="en-US" sz="10019" spc="-541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Implementation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5029" y="2584717"/>
            <a:ext cx="964663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Scrape → Clean → Analyze → Visualize</a:t>
            </a:r>
          </a:p>
        </p:txBody>
      </p:sp>
      <p:sp>
        <p:nvSpPr>
          <p:cNvPr name="AutoShape 7" id="7"/>
          <p:cNvSpPr/>
          <p:nvPr/>
        </p:nvSpPr>
        <p:spPr>
          <a:xfrm>
            <a:off x="1771688" y="3127505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525029" y="3475168"/>
            <a:ext cx="964663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B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uilt modular scripts for each NLP use case</a:t>
            </a:r>
          </a:p>
        </p:txBody>
      </p:sp>
      <p:sp>
        <p:nvSpPr>
          <p:cNvPr name="AutoShape 9" id="9"/>
          <p:cNvSpPr/>
          <p:nvPr/>
        </p:nvSpPr>
        <p:spPr>
          <a:xfrm>
            <a:off x="1771688" y="4016505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581651" y="4329077"/>
            <a:ext cx="1060726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C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ombined all insights into an interactive Streamlit Dashboard</a:t>
            </a:r>
          </a:p>
        </p:txBody>
      </p:sp>
      <p:sp>
        <p:nvSpPr>
          <p:cNvPr name="AutoShape 11" id="11"/>
          <p:cNvSpPr/>
          <p:nvPr/>
        </p:nvSpPr>
        <p:spPr>
          <a:xfrm>
            <a:off x="1771688" y="4975189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3179397" y="520763"/>
            <a:ext cx="3692569" cy="57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2"/>
              </a:lnSpc>
            </a:pPr>
            <a:r>
              <a:rPr lang="en-US" sz="4020" spc="-217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Tools &amp; Libraries: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3467827" y="1229051"/>
            <a:ext cx="3115709" cy="611158"/>
            <a:chOff x="0" y="0"/>
            <a:chExt cx="1450686" cy="28455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50686" cy="284557"/>
            </a:xfrm>
            <a:custGeom>
              <a:avLst/>
              <a:gdLst/>
              <a:ahLst/>
              <a:cxnLst/>
              <a:rect r="r" b="b" t="t" l="l"/>
              <a:pathLst>
                <a:path h="284557" w="1450686">
                  <a:moveTo>
                    <a:pt x="1247486" y="0"/>
                  </a:moveTo>
                  <a:cubicBezTo>
                    <a:pt x="1359710" y="0"/>
                    <a:pt x="1450686" y="63700"/>
                    <a:pt x="1450686" y="142279"/>
                  </a:cubicBezTo>
                  <a:cubicBezTo>
                    <a:pt x="1450686" y="220857"/>
                    <a:pt x="1359710" y="284557"/>
                    <a:pt x="1247486" y="284557"/>
                  </a:cubicBezTo>
                  <a:lnTo>
                    <a:pt x="203200" y="284557"/>
                  </a:lnTo>
                  <a:cubicBezTo>
                    <a:pt x="90976" y="284557"/>
                    <a:pt x="0" y="220857"/>
                    <a:pt x="0" y="142279"/>
                  </a:cubicBezTo>
                  <a:cubicBezTo>
                    <a:pt x="0" y="637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9525"/>
              <a:ext cx="1450686" cy="275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3549393" y="1314506"/>
            <a:ext cx="2323670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Pandas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3467827" y="1935459"/>
            <a:ext cx="3115709" cy="702623"/>
            <a:chOff x="0" y="0"/>
            <a:chExt cx="1450686" cy="32714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50686" cy="327144"/>
            </a:xfrm>
            <a:custGeom>
              <a:avLst/>
              <a:gdLst/>
              <a:ahLst/>
              <a:cxnLst/>
              <a:rect r="r" b="b" t="t" l="l"/>
              <a:pathLst>
                <a:path h="327144" w="1450686">
                  <a:moveTo>
                    <a:pt x="1247486" y="0"/>
                  </a:moveTo>
                  <a:cubicBezTo>
                    <a:pt x="1359710" y="0"/>
                    <a:pt x="1450686" y="73234"/>
                    <a:pt x="1450686" y="163572"/>
                  </a:cubicBezTo>
                  <a:cubicBezTo>
                    <a:pt x="1450686" y="253910"/>
                    <a:pt x="1359710" y="327144"/>
                    <a:pt x="1247486" y="327144"/>
                  </a:cubicBezTo>
                  <a:lnTo>
                    <a:pt x="203200" y="327144"/>
                  </a:lnTo>
                  <a:cubicBezTo>
                    <a:pt x="90976" y="327144"/>
                    <a:pt x="0" y="253910"/>
                    <a:pt x="0" y="163572"/>
                  </a:cubicBezTo>
                  <a:cubicBezTo>
                    <a:pt x="0" y="732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9525"/>
              <a:ext cx="1450686" cy="317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467827" y="2771431"/>
            <a:ext cx="3115709" cy="702623"/>
            <a:chOff x="0" y="0"/>
            <a:chExt cx="1450686" cy="32714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50686" cy="327144"/>
            </a:xfrm>
            <a:custGeom>
              <a:avLst/>
              <a:gdLst/>
              <a:ahLst/>
              <a:cxnLst/>
              <a:rect r="r" b="b" t="t" l="l"/>
              <a:pathLst>
                <a:path h="327144" w="1450686">
                  <a:moveTo>
                    <a:pt x="1247486" y="0"/>
                  </a:moveTo>
                  <a:cubicBezTo>
                    <a:pt x="1359710" y="0"/>
                    <a:pt x="1450686" y="73234"/>
                    <a:pt x="1450686" y="163572"/>
                  </a:cubicBezTo>
                  <a:cubicBezTo>
                    <a:pt x="1450686" y="253910"/>
                    <a:pt x="1359710" y="327144"/>
                    <a:pt x="1247486" y="327144"/>
                  </a:cubicBezTo>
                  <a:lnTo>
                    <a:pt x="203200" y="327144"/>
                  </a:lnTo>
                  <a:cubicBezTo>
                    <a:pt x="90976" y="327144"/>
                    <a:pt x="0" y="253910"/>
                    <a:pt x="0" y="163572"/>
                  </a:cubicBezTo>
                  <a:cubicBezTo>
                    <a:pt x="0" y="732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9525"/>
              <a:ext cx="1450686" cy="317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3609647" y="2074548"/>
            <a:ext cx="2323670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NLTK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49393" y="2891471"/>
            <a:ext cx="3262319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Scikit-learn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3467827" y="3607404"/>
            <a:ext cx="3115709" cy="702623"/>
            <a:chOff x="0" y="0"/>
            <a:chExt cx="1450686" cy="32714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450686" cy="327144"/>
            </a:xfrm>
            <a:custGeom>
              <a:avLst/>
              <a:gdLst/>
              <a:ahLst/>
              <a:cxnLst/>
              <a:rect r="r" b="b" t="t" l="l"/>
              <a:pathLst>
                <a:path h="327144" w="1450686">
                  <a:moveTo>
                    <a:pt x="1247486" y="0"/>
                  </a:moveTo>
                  <a:cubicBezTo>
                    <a:pt x="1359710" y="0"/>
                    <a:pt x="1450686" y="73234"/>
                    <a:pt x="1450686" y="163572"/>
                  </a:cubicBezTo>
                  <a:cubicBezTo>
                    <a:pt x="1450686" y="253910"/>
                    <a:pt x="1359710" y="327144"/>
                    <a:pt x="1247486" y="327144"/>
                  </a:cubicBezTo>
                  <a:lnTo>
                    <a:pt x="203200" y="327144"/>
                  </a:lnTo>
                  <a:cubicBezTo>
                    <a:pt x="90976" y="327144"/>
                    <a:pt x="0" y="253910"/>
                    <a:pt x="0" y="163572"/>
                  </a:cubicBezTo>
                  <a:cubicBezTo>
                    <a:pt x="0" y="732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9525"/>
              <a:ext cx="1450686" cy="317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3609647" y="3693129"/>
            <a:ext cx="3262319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Gensim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3467827" y="4443377"/>
            <a:ext cx="3115709" cy="702623"/>
            <a:chOff x="0" y="0"/>
            <a:chExt cx="1450686" cy="32714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450686" cy="327144"/>
            </a:xfrm>
            <a:custGeom>
              <a:avLst/>
              <a:gdLst/>
              <a:ahLst/>
              <a:cxnLst/>
              <a:rect r="r" b="b" t="t" l="l"/>
              <a:pathLst>
                <a:path h="327144" w="1450686">
                  <a:moveTo>
                    <a:pt x="1247486" y="0"/>
                  </a:moveTo>
                  <a:cubicBezTo>
                    <a:pt x="1359710" y="0"/>
                    <a:pt x="1450686" y="73234"/>
                    <a:pt x="1450686" y="163572"/>
                  </a:cubicBezTo>
                  <a:cubicBezTo>
                    <a:pt x="1450686" y="253910"/>
                    <a:pt x="1359710" y="327144"/>
                    <a:pt x="1247486" y="327144"/>
                  </a:cubicBezTo>
                  <a:lnTo>
                    <a:pt x="203200" y="327144"/>
                  </a:lnTo>
                  <a:cubicBezTo>
                    <a:pt x="90976" y="327144"/>
                    <a:pt x="0" y="253910"/>
                    <a:pt x="0" y="163572"/>
                  </a:cubicBezTo>
                  <a:cubicBezTo>
                    <a:pt x="0" y="732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9525"/>
              <a:ext cx="1450686" cy="317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3467827" y="5355549"/>
            <a:ext cx="3115709" cy="702623"/>
            <a:chOff x="0" y="0"/>
            <a:chExt cx="1450686" cy="32714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450686" cy="327144"/>
            </a:xfrm>
            <a:custGeom>
              <a:avLst/>
              <a:gdLst/>
              <a:ahLst/>
              <a:cxnLst/>
              <a:rect r="r" b="b" t="t" l="l"/>
              <a:pathLst>
                <a:path h="327144" w="1450686">
                  <a:moveTo>
                    <a:pt x="1247486" y="0"/>
                  </a:moveTo>
                  <a:cubicBezTo>
                    <a:pt x="1359710" y="0"/>
                    <a:pt x="1450686" y="73234"/>
                    <a:pt x="1450686" y="163572"/>
                  </a:cubicBezTo>
                  <a:cubicBezTo>
                    <a:pt x="1450686" y="253910"/>
                    <a:pt x="1359710" y="327144"/>
                    <a:pt x="1247486" y="327144"/>
                  </a:cubicBezTo>
                  <a:lnTo>
                    <a:pt x="203200" y="327144"/>
                  </a:lnTo>
                  <a:cubicBezTo>
                    <a:pt x="90976" y="327144"/>
                    <a:pt x="0" y="253910"/>
                    <a:pt x="0" y="163572"/>
                  </a:cubicBezTo>
                  <a:cubicBezTo>
                    <a:pt x="0" y="73234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04F4C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9525"/>
              <a:ext cx="1450686" cy="317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759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3609647" y="4624352"/>
            <a:ext cx="3262319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Plotly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609647" y="5444223"/>
            <a:ext cx="3262319" cy="49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8535" indent="-369268" lvl="1">
              <a:lnSpc>
                <a:spcPts val="3762"/>
              </a:lnSpc>
              <a:buFont typeface="Arial"/>
              <a:buChar char="•"/>
            </a:pPr>
            <a:r>
              <a:rPr lang="en-US" sz="3420" spc="-184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Streamlit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54612" y="1662277"/>
            <a:ext cx="6192495" cy="57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2"/>
              </a:lnSpc>
            </a:pPr>
            <a:r>
              <a:rPr lang="en-US" sz="4020" spc="-217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Workflow Overview: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54612" y="5172075"/>
            <a:ext cx="6192495" cy="57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2"/>
              </a:lnSpc>
            </a:pPr>
            <a:r>
              <a:rPr lang="en-US" sz="4020" spc="-217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Dashboard Features: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581651" y="6077222"/>
            <a:ext cx="1060726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D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estination-wise sentiment charts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581651" y="6978913"/>
            <a:ext cx="10607266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K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eyword trends &amp; emotion insights</a:t>
            </a:r>
          </a:p>
          <a:p>
            <a:pPr algn="l">
              <a:lnSpc>
                <a:spcPts val="2749"/>
              </a:lnSpc>
            </a:pPr>
          </a:p>
        </p:txBody>
      </p:sp>
      <p:sp>
        <p:nvSpPr>
          <p:cNvPr name="TextBox 41" id="41"/>
          <p:cNvSpPr txBox="true"/>
          <p:nvPr/>
        </p:nvSpPr>
        <p:spPr>
          <a:xfrm rot="0">
            <a:off x="1581651" y="7877070"/>
            <a:ext cx="1060726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T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opic distribution visualization</a:t>
            </a:r>
          </a:p>
        </p:txBody>
      </p:sp>
      <p:sp>
        <p:nvSpPr>
          <p:cNvPr name="AutoShape 42" id="42"/>
          <p:cNvSpPr/>
          <p:nvPr/>
        </p:nvSpPr>
        <p:spPr>
          <a:xfrm>
            <a:off x="1771688" y="8564457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3" id="43"/>
          <p:cNvSpPr txBox="true"/>
          <p:nvPr/>
        </p:nvSpPr>
        <p:spPr>
          <a:xfrm rot="0">
            <a:off x="1581651" y="8750195"/>
            <a:ext cx="1060726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5" indent="-269872" lvl="1">
              <a:lnSpc>
                <a:spcPts val="2749"/>
              </a:lnSpc>
              <a:buFont typeface="Arial"/>
              <a:buChar char="•"/>
            </a:pP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Map view</a:t>
            </a:r>
            <a:r>
              <a:rPr lang="en-US" b="true" sz="2499">
                <a:solidFill>
                  <a:srgbClr val="F3F6FA"/>
                </a:solidFill>
                <a:latin typeface="DM Sans Bold"/>
                <a:ea typeface="DM Sans Bold"/>
                <a:cs typeface="DM Sans Bold"/>
                <a:sym typeface="DM Sans Bold"/>
              </a:rPr>
              <a:t> of sentiment across India</a:t>
            </a:r>
          </a:p>
        </p:txBody>
      </p:sp>
      <p:sp>
        <p:nvSpPr>
          <p:cNvPr name="AutoShape 44" id="44"/>
          <p:cNvSpPr/>
          <p:nvPr/>
        </p:nvSpPr>
        <p:spPr>
          <a:xfrm>
            <a:off x="1771688" y="6631250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5" id="45"/>
          <p:cNvSpPr/>
          <p:nvPr/>
        </p:nvSpPr>
        <p:spPr>
          <a:xfrm>
            <a:off x="1771688" y="7526600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6" id="46"/>
          <p:cNvSpPr/>
          <p:nvPr/>
        </p:nvSpPr>
        <p:spPr>
          <a:xfrm>
            <a:off x="1771688" y="9367732"/>
            <a:ext cx="9950838" cy="0"/>
          </a:xfrm>
          <a:prstGeom prst="line">
            <a:avLst/>
          </a:prstGeom>
          <a:ln cap="flat" w="9525">
            <a:solidFill>
              <a:srgbClr val="F3F6F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56312" y="-1883177"/>
            <a:ext cx="19115612" cy="9299283"/>
          </a:xfrm>
          <a:custGeom>
            <a:avLst/>
            <a:gdLst/>
            <a:ahLst/>
            <a:cxnLst/>
            <a:rect r="r" b="b" t="t" l="l"/>
            <a:pathLst>
              <a:path h="9299283" w="19115612">
                <a:moveTo>
                  <a:pt x="0" y="0"/>
                </a:moveTo>
                <a:lnTo>
                  <a:pt x="19115612" y="0"/>
                </a:lnTo>
                <a:lnTo>
                  <a:pt x="19115612" y="9299284"/>
                </a:lnTo>
                <a:lnTo>
                  <a:pt x="0" y="9299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0556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6480" y="453679"/>
            <a:ext cx="6847047" cy="162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61"/>
              </a:lnSpc>
            </a:pPr>
            <a:r>
              <a:rPr lang="en-US" sz="11419" spc="-616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Res</a:t>
            </a:r>
            <a:r>
              <a:rPr lang="en-US" sz="11419" spc="-616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ults &amp;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793629" y="1028700"/>
            <a:ext cx="5465671" cy="8229600"/>
            <a:chOff x="0" y="0"/>
            <a:chExt cx="846775" cy="1274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46775" cy="1274980"/>
            </a:xfrm>
            <a:custGeom>
              <a:avLst/>
              <a:gdLst/>
              <a:ahLst/>
              <a:cxnLst/>
              <a:rect r="r" b="b" t="t" l="l"/>
              <a:pathLst>
                <a:path h="1274980" w="846775">
                  <a:moveTo>
                    <a:pt x="70823" y="0"/>
                  </a:moveTo>
                  <a:lnTo>
                    <a:pt x="775952" y="0"/>
                  </a:lnTo>
                  <a:cubicBezTo>
                    <a:pt x="815067" y="0"/>
                    <a:pt x="846775" y="31709"/>
                    <a:pt x="846775" y="70823"/>
                  </a:cubicBezTo>
                  <a:lnTo>
                    <a:pt x="846775" y="1204157"/>
                  </a:lnTo>
                  <a:cubicBezTo>
                    <a:pt x="846775" y="1222941"/>
                    <a:pt x="839314" y="1240955"/>
                    <a:pt x="826032" y="1254237"/>
                  </a:cubicBezTo>
                  <a:cubicBezTo>
                    <a:pt x="812750" y="1267519"/>
                    <a:pt x="794736" y="1274980"/>
                    <a:pt x="775952" y="1274980"/>
                  </a:cubicBezTo>
                  <a:lnTo>
                    <a:pt x="70823" y="1274980"/>
                  </a:lnTo>
                  <a:cubicBezTo>
                    <a:pt x="52040" y="1274980"/>
                    <a:pt x="34026" y="1267519"/>
                    <a:pt x="20744" y="1254237"/>
                  </a:cubicBezTo>
                  <a:cubicBezTo>
                    <a:pt x="7462" y="1240955"/>
                    <a:pt x="0" y="1222941"/>
                    <a:pt x="0" y="1204157"/>
                  </a:cubicBezTo>
                  <a:lnTo>
                    <a:pt x="0" y="70823"/>
                  </a:lnTo>
                  <a:cubicBezTo>
                    <a:pt x="0" y="52040"/>
                    <a:pt x="7462" y="34026"/>
                    <a:pt x="20744" y="20744"/>
                  </a:cubicBezTo>
                  <a:cubicBezTo>
                    <a:pt x="34026" y="7462"/>
                    <a:pt x="52040" y="0"/>
                    <a:pt x="70823" y="0"/>
                  </a:cubicBezTo>
                  <a:close/>
                </a:path>
              </a:pathLst>
            </a:custGeom>
            <a:blipFill>
              <a:blip r:embed="rId4"/>
              <a:stretch>
                <a:fillRect l="-25284" t="0" r="-25284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042035" y="1856697"/>
            <a:ext cx="6847047" cy="1624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61"/>
              </a:lnSpc>
            </a:pPr>
            <a:r>
              <a:rPr lang="en-US" sz="11419" spc="-616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Insigh</a:t>
            </a:r>
            <a:r>
              <a:rPr lang="en-US" sz="11419" spc="-616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509520"/>
            <a:ext cx="10137206" cy="4388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0125" indent="-380062" lvl="1">
              <a:lnSpc>
                <a:spcPts val="3872"/>
              </a:lnSpc>
              <a:buFont typeface="Arial"/>
              <a:buChar char="•"/>
            </a:pP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Sentiment distribution: ~75% positive, 15% neutral, 10% negative</a:t>
            </a:r>
          </a:p>
          <a:p>
            <a:pPr algn="l" marL="760125" indent="-380062" lvl="1">
              <a:lnSpc>
                <a:spcPts val="3872"/>
              </a:lnSpc>
              <a:buFont typeface="Arial"/>
              <a:buChar char="•"/>
            </a:pP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Common issues: safety, crowd, cleanliness</a:t>
            </a:r>
          </a:p>
          <a:p>
            <a:pPr algn="l" marL="760125" indent="-380062" lvl="1">
              <a:lnSpc>
                <a:spcPts val="3872"/>
              </a:lnSpc>
              <a:buFont typeface="Arial"/>
              <a:buChar char="•"/>
            </a:pP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Top emotions: joy &amp; surprise</a:t>
            </a:r>
          </a:p>
          <a:p>
            <a:pPr algn="l" marL="760125" indent="-380062" lvl="1">
              <a:lnSpc>
                <a:spcPts val="3872"/>
              </a:lnSpc>
              <a:buFont typeface="Arial"/>
              <a:buChar char="•"/>
            </a:pP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Freque</a:t>
            </a: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nt keywords: “travel”, “people”, “experience”, “safe”, “beautiful”</a:t>
            </a:r>
          </a:p>
          <a:p>
            <a:pPr algn="l" marL="760125" indent="-380062" lvl="1">
              <a:lnSpc>
                <a:spcPts val="3872"/>
              </a:lnSpc>
              <a:buFont typeface="Arial"/>
              <a:buChar char="•"/>
            </a:pP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Emerging topics: Solo Travel, Seasonal Trips, Logis</a:t>
            </a:r>
            <a:r>
              <a:rPr lang="en-US" sz="3520" spc="-19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tics</a:t>
            </a:r>
          </a:p>
          <a:p>
            <a:pPr algn="l">
              <a:lnSpc>
                <a:spcPts val="387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58407" y="7454207"/>
            <a:ext cx="6847047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spc="-27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5000" spc="-270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utcome: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6424" y="8193982"/>
            <a:ext cx="10137206" cy="1695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22"/>
              </a:lnSpc>
            </a:pP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✅ Created an end-to-end NLP-based analytics dashb</a:t>
            </a: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oard</a:t>
            </a:r>
          </a:p>
          <a:p>
            <a:pPr algn="l">
              <a:lnSpc>
                <a:spcPts val="3322"/>
              </a:lnSpc>
            </a:pP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✅ Demonstrated how big data can enhance tourism insights</a:t>
            </a:r>
          </a:p>
          <a:p>
            <a:pPr algn="l">
              <a:lnSpc>
                <a:spcPts val="3322"/>
              </a:lnSpc>
            </a:pP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✅</a:t>
            </a: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 Paved the way for smarter,</a:t>
            </a:r>
            <a:r>
              <a:rPr lang="en-US" sz="3020" spc="-163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 safer travel experiences in India</a:t>
            </a:r>
          </a:p>
          <a:p>
            <a:pPr algn="l">
              <a:lnSpc>
                <a:spcPts val="332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-2427501" y="6261768"/>
            <a:ext cx="19115612" cy="9299283"/>
          </a:xfrm>
          <a:custGeom>
            <a:avLst/>
            <a:gdLst/>
            <a:ahLst/>
            <a:cxnLst/>
            <a:rect r="r" b="b" t="t" l="l"/>
            <a:pathLst>
              <a:path h="9299283" w="19115612">
                <a:moveTo>
                  <a:pt x="19115612" y="9299283"/>
                </a:moveTo>
                <a:lnTo>
                  <a:pt x="0" y="9299283"/>
                </a:lnTo>
                <a:lnTo>
                  <a:pt x="0" y="0"/>
                </a:lnTo>
                <a:lnTo>
                  <a:pt x="19115612" y="0"/>
                </a:lnTo>
                <a:lnTo>
                  <a:pt x="19115612" y="9299283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0556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220454"/>
            <a:ext cx="9237781" cy="2691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51"/>
              </a:lnSpc>
            </a:pPr>
            <a:r>
              <a:rPr lang="en-US" sz="18864" spc="-1018">
                <a:solidFill>
                  <a:srgbClr val="F3F6FA"/>
                </a:solidFill>
                <a:latin typeface="DM Sans"/>
                <a:ea typeface="DM Sans"/>
                <a:cs typeface="DM Sans"/>
                <a:sym typeface="DM Sans"/>
              </a:rPr>
              <a:t>Thank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53983" y="7085880"/>
            <a:ext cx="4212499" cy="270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12"/>
              </a:lnSpc>
            </a:pPr>
            <a:r>
              <a:rPr lang="en-US" sz="18920" spc="-1021">
                <a:solidFill>
                  <a:srgbClr val="AFC1D0"/>
                </a:solidFill>
                <a:latin typeface="DM Sans"/>
                <a:ea typeface="DM Sans"/>
                <a:cs typeface="DM Sans"/>
                <a:sym typeface="DM Sans"/>
              </a:rPr>
              <a:t>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694074" y="-4259804"/>
            <a:ext cx="19115612" cy="9299283"/>
          </a:xfrm>
          <a:custGeom>
            <a:avLst/>
            <a:gdLst/>
            <a:ahLst/>
            <a:cxnLst/>
            <a:rect r="r" b="b" t="t" l="l"/>
            <a:pathLst>
              <a:path h="9299283" w="19115612">
                <a:moveTo>
                  <a:pt x="0" y="0"/>
                </a:moveTo>
                <a:lnTo>
                  <a:pt x="19115613" y="0"/>
                </a:lnTo>
                <a:lnTo>
                  <a:pt x="19115613" y="9299283"/>
                </a:lnTo>
                <a:lnTo>
                  <a:pt x="0" y="92992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0556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696297" y="1772450"/>
            <a:ext cx="8991814" cy="5156237"/>
            <a:chOff x="0" y="0"/>
            <a:chExt cx="1167483" cy="6694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67483" cy="669477"/>
            </a:xfrm>
            <a:custGeom>
              <a:avLst/>
              <a:gdLst/>
              <a:ahLst/>
              <a:cxnLst/>
              <a:rect r="r" b="b" t="t" l="l"/>
              <a:pathLst>
                <a:path h="669477" w="1167483">
                  <a:moveTo>
                    <a:pt x="43050" y="0"/>
                  </a:moveTo>
                  <a:lnTo>
                    <a:pt x="1124433" y="0"/>
                  </a:lnTo>
                  <a:cubicBezTo>
                    <a:pt x="1135850" y="0"/>
                    <a:pt x="1146800" y="4536"/>
                    <a:pt x="1154874" y="12609"/>
                  </a:cubicBezTo>
                  <a:cubicBezTo>
                    <a:pt x="1162947" y="20682"/>
                    <a:pt x="1167483" y="31632"/>
                    <a:pt x="1167483" y="43050"/>
                  </a:cubicBezTo>
                  <a:lnTo>
                    <a:pt x="1167483" y="626428"/>
                  </a:lnTo>
                  <a:cubicBezTo>
                    <a:pt x="1167483" y="637845"/>
                    <a:pt x="1162947" y="648795"/>
                    <a:pt x="1154874" y="656868"/>
                  </a:cubicBezTo>
                  <a:cubicBezTo>
                    <a:pt x="1146800" y="664942"/>
                    <a:pt x="1135850" y="669477"/>
                    <a:pt x="1124433" y="669477"/>
                  </a:cubicBezTo>
                  <a:lnTo>
                    <a:pt x="43050" y="669477"/>
                  </a:lnTo>
                  <a:cubicBezTo>
                    <a:pt x="31632" y="669477"/>
                    <a:pt x="20682" y="664942"/>
                    <a:pt x="12609" y="656868"/>
                  </a:cubicBezTo>
                  <a:cubicBezTo>
                    <a:pt x="4536" y="648795"/>
                    <a:pt x="0" y="637845"/>
                    <a:pt x="0" y="626428"/>
                  </a:cubicBezTo>
                  <a:lnTo>
                    <a:pt x="0" y="43050"/>
                  </a:lnTo>
                  <a:cubicBezTo>
                    <a:pt x="0" y="31632"/>
                    <a:pt x="4536" y="20682"/>
                    <a:pt x="12609" y="12609"/>
                  </a:cubicBezTo>
                  <a:cubicBezTo>
                    <a:pt x="20682" y="4536"/>
                    <a:pt x="31632" y="0"/>
                    <a:pt x="4305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29313" r="0" b="-147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DAG4mcLJkHc</dc:identifier>
  <dcterms:modified xsi:type="dcterms:W3CDTF">2011-08-01T06:04:30Z</dcterms:modified>
  <cp:revision>1</cp:revision>
  <dc:title>Revolutionizing Travel Safety</dc:title>
</cp:coreProperties>
</file>

<file path=docProps/thumbnail.jpeg>
</file>